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aleway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font" Target="fonts/Raleway-regular.fntdata"/><Relationship Id="rId14" Type="http://schemas.openxmlformats.org/officeDocument/2006/relationships/slide" Target="slides/slide9.xml"/><Relationship Id="rId17" Type="http://schemas.openxmlformats.org/officeDocument/2006/relationships/font" Target="fonts/Raleway-italic.fntdata"/><Relationship Id="rId16" Type="http://schemas.openxmlformats.org/officeDocument/2006/relationships/font" Target="fonts/Raleway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Raleway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58b4f40ad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58b4f40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8b4f40ad_0_8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8b4f40ad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4b5602de46_0_9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4b5602de46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58cb975724_0_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58cb97572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8cb975724_0_1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8cb975724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c740101aa_1_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5c740101aa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5c740101aa_1_1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5c740101aa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e3daebd50_0_1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e3daebd50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8b4f40ad_0_30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58b4f40ad_0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1" name="Google Shape;61;p1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15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" name="Google Shape;73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17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" name="Google Shape;90;p18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7" name="Google Shape;97;p19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9" name="Google Shape;99;p1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4" name="Google Shape;104;p20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5" name="Google Shape;105;p2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1" name="Google Shape;111;p21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2" name="Google Shape;112;p21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13" name="Google Shape;113;p21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4" name="Google Shape;114;p2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23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2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EE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ctrTitle"/>
          </p:nvPr>
        </p:nvSpPr>
        <p:spPr>
          <a:xfrm>
            <a:off x="215400" y="1471450"/>
            <a:ext cx="8713200" cy="99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Haz crecer tu negocio con los recursos que ya tienes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2" name="Google Shape;132;p25"/>
          <p:cNvSpPr/>
          <p:nvPr/>
        </p:nvSpPr>
        <p:spPr>
          <a:xfrm>
            <a:off x="789400" y="1134775"/>
            <a:ext cx="888000" cy="123300"/>
          </a:xfrm>
          <a:prstGeom prst="rect">
            <a:avLst/>
          </a:prstGeom>
          <a:solidFill>
            <a:srgbClr val="E9ED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4050" y="2019150"/>
            <a:ext cx="6572175" cy="36968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type="title"/>
          </p:nvPr>
        </p:nvSpPr>
        <p:spPr>
          <a:xfrm>
            <a:off x="678450" y="1487125"/>
            <a:ext cx="79395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¿Crees que solo podrás hacer crecer tu negocio si tienes más y más utilidades? </a:t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Es momento de que identifiques y gestiones tus actuales recursos para llevar tu negocio al siguiente nivel:</a:t>
            </a:r>
            <a:endParaRPr b="0"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>
              <a:solidFill>
                <a:srgbClr val="000000"/>
              </a:solidFill>
              <a:highlight>
                <a:srgbClr val="FFFFFF"/>
              </a:highlight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logo-footer.png" id="139" name="Google Shape;139;p26"/>
          <p:cNvPicPr preferRelativeResize="0"/>
          <p:nvPr/>
        </p:nvPicPr>
        <p:blipFill rotWithShape="1">
          <a:blip r:embed="rId3">
            <a:alphaModFix/>
          </a:blip>
          <a:srcRect b="11994" l="0" r="0" t="71742"/>
          <a:stretch/>
        </p:blipFill>
        <p:spPr>
          <a:xfrm>
            <a:off x="789400" y="1103925"/>
            <a:ext cx="3207050" cy="18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top.png" id="145" name="Google Shape;145;p27"/>
          <p:cNvPicPr preferRelativeResize="0"/>
          <p:nvPr/>
        </p:nvPicPr>
        <p:blipFill rotWithShape="1">
          <a:blip r:embed="rId3">
            <a:alphaModFix/>
          </a:blip>
          <a:srcRect b="11436" l="0" r="0" t="72852"/>
          <a:stretch/>
        </p:blipFill>
        <p:spPr>
          <a:xfrm>
            <a:off x="599675" y="1100425"/>
            <a:ext cx="3981725" cy="22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7"/>
          <p:cNvSpPr txBox="1"/>
          <p:nvPr/>
        </p:nvSpPr>
        <p:spPr>
          <a:xfrm>
            <a:off x="595650" y="1553263"/>
            <a:ext cx="8396400" cy="22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Independiente del tamaño de tu empresa, es esencial para el éxito competitivo que cuentes con un área que, además de reclutar y pagar remuneraciones, verifique los candidatos cualificados, capacite a los actuales talentos y genere mecanismos para aumentar el trabajo productivo y el crecimiento de la organización.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7" name="Google Shape;147;p27"/>
          <p:cNvSpPr txBox="1"/>
          <p:nvPr/>
        </p:nvSpPr>
        <p:spPr>
          <a:xfrm>
            <a:off x="519450" y="967025"/>
            <a:ext cx="76479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1.- Recursos Humanos 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8" name="Google Shape;148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top.png" id="153" name="Google Shape;153;p28"/>
          <p:cNvPicPr preferRelativeResize="0"/>
          <p:nvPr/>
        </p:nvPicPr>
        <p:blipFill rotWithShape="1">
          <a:blip r:embed="rId3">
            <a:alphaModFix/>
          </a:blip>
          <a:srcRect b="11436" l="0" r="0" t="72852"/>
          <a:stretch/>
        </p:blipFill>
        <p:spPr>
          <a:xfrm>
            <a:off x="599675" y="1100425"/>
            <a:ext cx="3981725" cy="22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8"/>
          <p:cNvSpPr txBox="1"/>
          <p:nvPr/>
        </p:nvSpPr>
        <p:spPr>
          <a:xfrm>
            <a:off x="589800" y="2165075"/>
            <a:ext cx="7812000" cy="22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Son los de carácter económico y monetario que la organización tiene para desarrollar sus actividades.  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Para avanzar es necesario contar con una planificación financiera a corto plazo, que evite la falta de liquidez  y una estrategia que impulse a la empresa hacia dónde te gustaría que esté, ya sea consiguiendo fondos e invirtiéndolos, analizando </a:t>
            </a: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créditos</a:t>
            </a: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 con entidades privadas, o incluso, postulando a beneficios del Estado.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/>
              <a:t> </a:t>
            </a:r>
            <a:endParaRPr b="1"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5" name="Google Shape;155;p28"/>
          <p:cNvSpPr txBox="1"/>
          <p:nvPr/>
        </p:nvSpPr>
        <p:spPr>
          <a:xfrm>
            <a:off x="513600" y="1014475"/>
            <a:ext cx="76479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2.- Recursos Financieros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56" name="Google Shape;156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top.png" id="161" name="Google Shape;161;p29"/>
          <p:cNvPicPr preferRelativeResize="0"/>
          <p:nvPr/>
        </p:nvPicPr>
        <p:blipFill rotWithShape="1">
          <a:blip r:embed="rId3">
            <a:alphaModFix/>
          </a:blip>
          <a:srcRect b="11436" l="0" r="0" t="72852"/>
          <a:stretch/>
        </p:blipFill>
        <p:spPr>
          <a:xfrm>
            <a:off x="599675" y="1100425"/>
            <a:ext cx="3981725" cy="22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9"/>
          <p:cNvSpPr txBox="1"/>
          <p:nvPr/>
        </p:nvSpPr>
        <p:spPr>
          <a:xfrm>
            <a:off x="589800" y="1631675"/>
            <a:ext cx="7812000" cy="22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Son los bienes que se pueden ver, tocar o medir, y que son propiedad de tu negocio, tales como maquinaria, inmuebles, vehículos, herramientas y elementos de oficina.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Dentro de la organización se requiere que todos aporten a la optimización de estos recursos, el control de inventarios y una correcta gestión de compra, con el fin de cuidar lo que ya está disponible y generar márgenes positivos en la rentabilidad.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3" name="Google Shape;163;p29"/>
          <p:cNvSpPr txBox="1"/>
          <p:nvPr/>
        </p:nvSpPr>
        <p:spPr>
          <a:xfrm>
            <a:off x="513600" y="1090675"/>
            <a:ext cx="76479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3</a:t>
            </a:r>
            <a:r>
              <a:rPr b="1" lang="en" sz="2400">
                <a:latin typeface="Lato"/>
                <a:ea typeface="Lato"/>
                <a:cs typeface="Lato"/>
                <a:sym typeface="Lato"/>
              </a:rPr>
              <a:t>.- Recursos Materiales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64" name="Google Shape;164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top.png" id="169" name="Google Shape;169;p30"/>
          <p:cNvPicPr preferRelativeResize="0"/>
          <p:nvPr/>
        </p:nvPicPr>
        <p:blipFill rotWithShape="1">
          <a:blip r:embed="rId3">
            <a:alphaModFix/>
          </a:blip>
          <a:srcRect b="11436" l="0" r="0" t="72852"/>
          <a:stretch/>
        </p:blipFill>
        <p:spPr>
          <a:xfrm>
            <a:off x="599675" y="1100425"/>
            <a:ext cx="3981725" cy="22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30"/>
          <p:cNvSpPr txBox="1"/>
          <p:nvPr/>
        </p:nvSpPr>
        <p:spPr>
          <a:xfrm>
            <a:off x="589800" y="1555475"/>
            <a:ext cx="7812000" cy="22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Sirven como herramienta para la coordinación de otros recursos, pueden ser tangibles ( como un PC, impresora, otras máquinas) y también intangibles (sistema, aplicaciones, patentes tecnológicas).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Es importante que entiendas los beneficios de la transformación digital y utilizarlos en pro de tu negocio para generar ventaja competitiva en tu sector.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1" name="Google Shape;171;p30"/>
          <p:cNvSpPr txBox="1"/>
          <p:nvPr/>
        </p:nvSpPr>
        <p:spPr>
          <a:xfrm>
            <a:off x="513600" y="1243075"/>
            <a:ext cx="76479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4</a:t>
            </a:r>
            <a:r>
              <a:rPr b="1" lang="en" sz="2400">
                <a:latin typeface="Lato"/>
                <a:ea typeface="Lato"/>
                <a:cs typeface="Lato"/>
                <a:sym typeface="Lato"/>
              </a:rPr>
              <a:t>.- </a:t>
            </a:r>
            <a:r>
              <a:rPr b="1" lang="en" sz="2400">
                <a:latin typeface="Lato"/>
                <a:ea typeface="Lato"/>
                <a:cs typeface="Lato"/>
                <a:sym typeface="Lato"/>
              </a:rPr>
              <a:t>Recursos técnicos o tecnológicos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72" name="Google Shape;17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-top.png" id="177" name="Google Shape;177;p31"/>
          <p:cNvPicPr preferRelativeResize="0"/>
          <p:nvPr/>
        </p:nvPicPr>
        <p:blipFill rotWithShape="1">
          <a:blip r:embed="rId3">
            <a:alphaModFix/>
          </a:blip>
          <a:srcRect b="11436" l="0" r="0" t="72852"/>
          <a:stretch/>
        </p:blipFill>
        <p:spPr>
          <a:xfrm>
            <a:off x="599675" y="1100425"/>
            <a:ext cx="3981725" cy="222025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Google Shape;178;p31"/>
          <p:cNvSpPr txBox="1"/>
          <p:nvPr/>
        </p:nvSpPr>
        <p:spPr>
          <a:xfrm>
            <a:off x="589800" y="1555475"/>
            <a:ext cx="7812000" cy="22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¿Los clientes creen en tu negocio? Estos recursos tienen relación con la filosofía de la organización, confianza con los clientes y, la cultura organizacional.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Estos medios generan diferenciación entre una empresa promedio y otra exitosa y, por lo mismo, es importante que tu negocio sea coherente y cumpla con las expectativas propuestas a sus públicos de interés.</a:t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999999"/>
                </a:solidFill>
              </a:rPr>
              <a:t> </a:t>
            </a:r>
            <a:endParaRPr b="1" sz="1700">
              <a:solidFill>
                <a:srgbClr val="999999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9" name="Google Shape;179;p31"/>
          <p:cNvSpPr txBox="1"/>
          <p:nvPr/>
        </p:nvSpPr>
        <p:spPr>
          <a:xfrm>
            <a:off x="513600" y="1395475"/>
            <a:ext cx="7647900" cy="91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1A1A1A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Lato"/>
                <a:ea typeface="Lato"/>
                <a:cs typeface="Lato"/>
                <a:sym typeface="Lato"/>
              </a:rPr>
              <a:t>5</a:t>
            </a:r>
            <a:r>
              <a:rPr b="1" lang="en" sz="2400">
                <a:latin typeface="Lato"/>
                <a:ea typeface="Lato"/>
                <a:cs typeface="Lato"/>
                <a:sym typeface="Lato"/>
              </a:rPr>
              <a:t>.- </a:t>
            </a:r>
            <a:r>
              <a:rPr b="1" lang="en" sz="2400">
                <a:latin typeface="Lato"/>
                <a:ea typeface="Lato"/>
                <a:cs typeface="Lato"/>
                <a:sym typeface="Lato"/>
              </a:rPr>
              <a:t>Recursos intangibles</a:t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80" name="Google Shape;180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2"/>
          <p:cNvSpPr txBox="1"/>
          <p:nvPr>
            <p:ph type="title"/>
          </p:nvPr>
        </p:nvSpPr>
        <p:spPr>
          <a:xfrm>
            <a:off x="744900" y="1499475"/>
            <a:ext cx="8111400" cy="22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</a:rPr>
              <a:t>En resumen, si tienes ganas de dar el siguiente paso es bueno que establezcas qué quieres conseguir, hacía dónde te gustaría que tu negocio se dirigiera, y con qué recursos cuentas para lograrlo.</a:t>
            </a:r>
            <a:endParaRPr b="0"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descr="logo-footer.png" id="186" name="Google Shape;186;p32"/>
          <p:cNvPicPr preferRelativeResize="0"/>
          <p:nvPr/>
        </p:nvPicPr>
        <p:blipFill rotWithShape="1">
          <a:blip r:embed="rId3">
            <a:alphaModFix/>
          </a:blip>
          <a:srcRect b="11994" l="0" r="0" t="71742"/>
          <a:stretch/>
        </p:blipFill>
        <p:spPr>
          <a:xfrm>
            <a:off x="789400" y="1103925"/>
            <a:ext cx="3207050" cy="18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228275" y="3579099"/>
            <a:ext cx="3931197" cy="22113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3"/>
          <p:cNvSpPr/>
          <p:nvPr/>
        </p:nvSpPr>
        <p:spPr>
          <a:xfrm>
            <a:off x="789400" y="1134775"/>
            <a:ext cx="888000" cy="123300"/>
          </a:xfrm>
          <a:prstGeom prst="rect">
            <a:avLst/>
          </a:prstGeom>
          <a:solidFill>
            <a:srgbClr val="E9EDE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93" name="Google Shape;19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400240" y="-1"/>
            <a:ext cx="10294047" cy="5790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